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9"/>
  </p:notesMasterIdLst>
  <p:sldIdLst>
    <p:sldId id="256" r:id="rId5"/>
    <p:sldId id="257" r:id="rId6"/>
    <p:sldId id="270" r:id="rId7"/>
    <p:sldId id="263" r:id="rId8"/>
    <p:sldId id="262" r:id="rId9"/>
    <p:sldId id="264" r:id="rId10"/>
    <p:sldId id="265" r:id="rId11"/>
    <p:sldId id="269" r:id="rId12"/>
    <p:sldId id="260" r:id="rId13"/>
    <p:sldId id="259" r:id="rId14"/>
    <p:sldId id="273" r:id="rId15"/>
    <p:sldId id="266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374AF6C-5E92-3C41-9AD1-067DC3F9F2D1}">
          <p14:sldIdLst>
            <p14:sldId id="256"/>
            <p14:sldId id="257"/>
            <p14:sldId id="270"/>
            <p14:sldId id="263"/>
            <p14:sldId id="262"/>
            <p14:sldId id="264"/>
            <p14:sldId id="265"/>
            <p14:sldId id="269"/>
            <p14:sldId id="260"/>
            <p14:sldId id="259"/>
            <p14:sldId id="273"/>
            <p14:sldId id="266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3AC6B1-2CE5-427D-A9D0-FBBD1C22872A}" v="7" dt="2022-12-06T23:42:15.564"/>
    <p1510:client id="{0E8963C9-BD73-16DF-ABF8-FD52B6B8B756}" v="9" dt="2022-12-07T02:32:30.316"/>
    <p1510:client id="{12C4E4F5-887E-CF23-A860-D187B96C6EF1}" v="15" dt="2022-12-06T19:47:34.569"/>
    <p1510:client id="{15979FD7-00A4-A616-E758-24214C513F87}" v="44" dt="2022-12-07T05:06:08.157"/>
    <p1510:client id="{39E9564A-E83C-0549-D81C-6C31E1F487D2}" v="53" dt="2022-12-06T22:19:23.099"/>
    <p1510:client id="{6C78D394-0C40-44E4-ADE3-8E77928A6537}" v="110" vWet="112" dt="2022-12-07T07:07:30.858"/>
    <p1510:client id="{706950AE-5651-D525-5295-D102560D8B02}" v="42" dt="2022-12-06T22:16:24.884"/>
    <p1510:client id="{8E501DB2-50F4-4B67-9F88-DCF9C31B4793}" v="208" dt="2022-12-07T08:04:31.154"/>
    <p1510:client id="{A9B591C5-17C7-C74B-8465-EC8B0953CAE2}" v="579" dt="2022-12-07T07:38:50.0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3" y="7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835ABC-7189-4F09-8CB0-84FF3877BE7A}" type="datetimeFigureOut">
              <a:t>12/7/2022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B61BA6-9CC8-4F10-9676-46001F22CFE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08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61BA6-9CC8-4F10-9676-46001F22CF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584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61BA6-9CC8-4F10-9676-46001F22CF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06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61BA6-9CC8-4F10-9676-46001F22CF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67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Do we need to mention negative influence of white edge to our training model?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61BA6-9CC8-4F10-9676-46001F22CFE2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75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8800A-5407-5D45-956C-0735FAB0E47F}" type="datetime1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556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31E4D-6E2B-CE47-A90B-C5E36CAE7FF5}" type="datetime1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166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9AC35-3783-D94F-B5F7-2F487E7A4921}" type="datetime1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13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973CB-83C7-4C46-8513-1A40A4B47552}" type="datetime1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68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EAC1-82C6-124C-9F82-8CA8018A1F33}" type="datetime1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225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7C6-303E-AB43-BC22-DB9A9EFE2D56}" type="datetime1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0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434AD-8263-0C45-B3A2-3698D335B40E}" type="datetime1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555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6E9D-DCD3-604A-A3F7-72EAE98910E2}" type="datetime1">
              <a:rPr lang="en-US" smtClean="0"/>
              <a:t>12/7/2022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613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D651B-18A4-D74B-A0A7-3DDC12AF8F96}" type="datetime1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77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561174-9509-E243-8A9F-7542A2954E9E}" type="datetime1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313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31A4-7D9D-9E48-8D73-738E190323CF}" type="datetime1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287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1BF64BB-6771-904B-AAA8-58FC97B7145E}" type="datetime1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98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hyperlink" Target="https://www.kaggle.com/datasets/aniruddhsharma/structural-defects-network-concrete-crack-images" TargetMode="External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Modern architecture - Free Stock Photos ::: LibreShot">
            <a:extLst>
              <a:ext uri="{FF2B5EF4-FFF2-40B4-BE49-F238E27FC236}">
                <a16:creationId xmlns:a16="http://schemas.microsoft.com/office/drawing/2014/main" id="{1C2D5FD3-2195-B170-FEAD-F4AAD0ACA80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818" t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38" y="224866"/>
            <a:ext cx="4023360" cy="3204134"/>
          </a:xfrm>
        </p:spPr>
        <p:txBody>
          <a:bodyPr anchor="b">
            <a:normAutofit/>
          </a:bodyPr>
          <a:lstStyle/>
          <a:p>
            <a:r>
              <a:rPr lang="en" sz="4800" b="1">
                <a:ea typeface="+mj-lt"/>
                <a:cs typeface="+mj-lt"/>
              </a:rPr>
              <a:t>Infrastructure Surface Crack Detection</a:t>
            </a:r>
            <a:endParaRPr lang="en-US" sz="4800">
              <a:ea typeface="+mj-lt"/>
              <a:cs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70" y="4427709"/>
            <a:ext cx="4023359" cy="1858837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" sz="2000">
                <a:ea typeface="+mj-lt"/>
                <a:cs typeface="+mj-lt"/>
              </a:rPr>
              <a:t>Botao Li</a:t>
            </a:r>
            <a:endParaRPr lang="en-US">
              <a:ea typeface="+mj-lt"/>
              <a:cs typeface="+mj-lt"/>
            </a:endParaRPr>
          </a:p>
          <a:p>
            <a:r>
              <a:rPr lang="en" sz="2000">
                <a:ea typeface="+mj-lt"/>
                <a:cs typeface="+mj-lt"/>
              </a:rPr>
              <a:t>Inshira Seshie</a:t>
            </a:r>
            <a:endParaRPr lang="en-US">
              <a:ea typeface="+mj-lt"/>
              <a:cs typeface="+mj-lt"/>
            </a:endParaRPr>
          </a:p>
          <a:p>
            <a:r>
              <a:rPr lang="en" sz="2000">
                <a:ea typeface="+mj-lt"/>
                <a:cs typeface="+mj-lt"/>
              </a:rPr>
              <a:t>Kaiqin Bian</a:t>
            </a:r>
            <a:endParaRPr lang="en-US">
              <a:ea typeface="+mj-lt"/>
              <a:cs typeface="+mj-lt"/>
            </a:endParaRPr>
          </a:p>
          <a:p>
            <a:r>
              <a:rPr lang="en" sz="2000">
                <a:ea typeface="+mj-lt"/>
                <a:cs typeface="+mj-lt"/>
              </a:rPr>
              <a:t>Lawrence Bradley</a:t>
            </a:r>
            <a:endParaRPr lang="en-US">
              <a:ea typeface="+mj-lt"/>
              <a:cs typeface="+mj-lt"/>
            </a:endParaRPr>
          </a:p>
          <a:p>
            <a:r>
              <a:rPr lang="en" sz="2000">
                <a:ea typeface="+mj-lt"/>
                <a:cs typeface="+mj-lt"/>
              </a:rPr>
              <a:t>Qinghao Zeng </a:t>
            </a:r>
            <a:endParaRPr lang="en-US">
              <a:ea typeface="+mj-lt"/>
              <a:cs typeface="+mj-lt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CD6B22A-8A74-46FB-E989-C7FD55CDFBE1}"/>
              </a:ext>
            </a:extLst>
          </p:cNvPr>
          <p:cNvSpPr txBox="1">
            <a:spLocks/>
          </p:cNvSpPr>
          <p:nvPr/>
        </p:nvSpPr>
        <p:spPr>
          <a:xfrm>
            <a:off x="390675" y="3856255"/>
            <a:ext cx="2886209" cy="4272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ea typeface="+mj-lt"/>
                <a:cs typeface="+mj-lt"/>
              </a:rPr>
              <a:t>CS 7641  Team 34</a:t>
            </a:r>
            <a:endParaRPr lang="en-US">
              <a:ea typeface="+mj-lt"/>
              <a:cs typeface="+mj-lt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DF686B9-55E6-FE9F-32AE-D9E98744DE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332AE5-8C84-6108-9876-A5EC0F5DB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4933"/>
    </mc:Choice>
    <mc:Fallback xmlns="">
      <p:transition spd="slow" advTm="14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DAA21-C5BC-345C-968E-6A0CBD751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312" y="712667"/>
            <a:ext cx="10058400" cy="737919"/>
          </a:xfrm>
        </p:spPr>
        <p:txBody>
          <a:bodyPr/>
          <a:lstStyle/>
          <a:p>
            <a:r>
              <a:rPr lang="en-US">
                <a:cs typeface="Calibri Light"/>
              </a:rPr>
              <a:t>Results: Classification Model</a:t>
            </a:r>
            <a:endParaRPr lang="en-US"/>
          </a:p>
        </p:txBody>
      </p:sp>
      <p:pic>
        <p:nvPicPr>
          <p:cNvPr id="45" name="Audio 44">
            <a:hlinkClick r:id="" action="ppaction://media"/>
            <a:extLst>
              <a:ext uri="{FF2B5EF4-FFF2-40B4-BE49-F238E27FC236}">
                <a16:creationId xmlns:a16="http://schemas.microsoft.com/office/drawing/2014/main" id="{473D2697-C135-D308-E1F1-92A9C5BC8E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  <p:pic>
        <p:nvPicPr>
          <p:cNvPr id="32" name="Picture 7" descr="Chart, treemap chart&#10;&#10;Description automatically generated">
            <a:extLst>
              <a:ext uri="{FF2B5EF4-FFF2-40B4-BE49-F238E27FC236}">
                <a16:creationId xmlns:a16="http://schemas.microsoft.com/office/drawing/2014/main" id="{BC1B815D-E84F-3CFF-6DA8-5AEB176259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461858" y="1793426"/>
            <a:ext cx="2986052" cy="2315904"/>
          </a:xfrm>
        </p:spPr>
      </p:pic>
      <p:graphicFrame>
        <p:nvGraphicFramePr>
          <p:cNvPr id="33" name="Table 8">
            <a:extLst>
              <a:ext uri="{FF2B5EF4-FFF2-40B4-BE49-F238E27FC236}">
                <a16:creationId xmlns:a16="http://schemas.microsoft.com/office/drawing/2014/main" id="{40A87A9E-E3DB-6A9A-5AA4-E5AEE80E8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034590"/>
              </p:ext>
            </p:extLst>
          </p:nvPr>
        </p:nvGraphicFramePr>
        <p:xfrm>
          <a:off x="2208319" y="1793426"/>
          <a:ext cx="4426647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2430">
                  <a:extLst>
                    <a:ext uri="{9D8B030D-6E8A-4147-A177-3AD203B41FA5}">
                      <a16:colId xmlns:a16="http://schemas.microsoft.com/office/drawing/2014/main" val="3533409138"/>
                    </a:ext>
                  </a:extLst>
                </a:gridCol>
                <a:gridCol w="926264">
                  <a:extLst>
                    <a:ext uri="{9D8B030D-6E8A-4147-A177-3AD203B41FA5}">
                      <a16:colId xmlns:a16="http://schemas.microsoft.com/office/drawing/2014/main" val="2130417046"/>
                    </a:ext>
                  </a:extLst>
                </a:gridCol>
                <a:gridCol w="751145">
                  <a:extLst>
                    <a:ext uri="{9D8B030D-6E8A-4147-A177-3AD203B41FA5}">
                      <a16:colId xmlns:a16="http://schemas.microsoft.com/office/drawing/2014/main" val="3094849543"/>
                    </a:ext>
                  </a:extLst>
                </a:gridCol>
                <a:gridCol w="857005">
                  <a:extLst>
                    <a:ext uri="{9D8B030D-6E8A-4147-A177-3AD203B41FA5}">
                      <a16:colId xmlns:a16="http://schemas.microsoft.com/office/drawing/2014/main" val="660923843"/>
                    </a:ext>
                  </a:extLst>
                </a:gridCol>
                <a:gridCol w="899803">
                  <a:extLst>
                    <a:ext uri="{9D8B030D-6E8A-4147-A177-3AD203B41FA5}">
                      <a16:colId xmlns:a16="http://schemas.microsoft.com/office/drawing/2014/main" val="2947415448"/>
                    </a:ext>
                  </a:extLst>
                </a:gridCol>
              </a:tblGrid>
              <a:tr h="32836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F1-score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9975586"/>
                  </a:ext>
                </a:extLst>
              </a:tr>
              <a:tr h="298467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Uncracked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2300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220850"/>
                  </a:ext>
                </a:extLst>
              </a:tr>
              <a:tr h="298467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Cracked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460016"/>
                  </a:ext>
                </a:extLst>
              </a:tr>
              <a:tr h="298467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2677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1330528"/>
                  </a:ext>
                </a:extLst>
              </a:tr>
              <a:tr h="286031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Macro avg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2677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0055736"/>
                  </a:ext>
                </a:extLst>
              </a:tr>
              <a:tr h="50988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Weighted avg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0.76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0.79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2677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6297112"/>
                  </a:ext>
                </a:extLst>
              </a:tr>
            </a:tbl>
          </a:graphicData>
        </a:graphic>
      </p:graphicFrame>
      <p:graphicFrame>
        <p:nvGraphicFramePr>
          <p:cNvPr id="34" name="Table 8">
            <a:extLst>
              <a:ext uri="{FF2B5EF4-FFF2-40B4-BE49-F238E27FC236}">
                <a16:creationId xmlns:a16="http://schemas.microsoft.com/office/drawing/2014/main" id="{08E7C78B-D57E-A7DF-F836-F074377C60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7617645"/>
              </p:ext>
            </p:extLst>
          </p:nvPr>
        </p:nvGraphicFramePr>
        <p:xfrm>
          <a:off x="2208320" y="4098120"/>
          <a:ext cx="4426647" cy="2133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2430">
                  <a:extLst>
                    <a:ext uri="{9D8B030D-6E8A-4147-A177-3AD203B41FA5}">
                      <a16:colId xmlns:a16="http://schemas.microsoft.com/office/drawing/2014/main" val="3533409138"/>
                    </a:ext>
                  </a:extLst>
                </a:gridCol>
                <a:gridCol w="926264">
                  <a:extLst>
                    <a:ext uri="{9D8B030D-6E8A-4147-A177-3AD203B41FA5}">
                      <a16:colId xmlns:a16="http://schemas.microsoft.com/office/drawing/2014/main" val="2130417046"/>
                    </a:ext>
                  </a:extLst>
                </a:gridCol>
                <a:gridCol w="751145">
                  <a:extLst>
                    <a:ext uri="{9D8B030D-6E8A-4147-A177-3AD203B41FA5}">
                      <a16:colId xmlns:a16="http://schemas.microsoft.com/office/drawing/2014/main" val="3094849543"/>
                    </a:ext>
                  </a:extLst>
                </a:gridCol>
                <a:gridCol w="857005">
                  <a:extLst>
                    <a:ext uri="{9D8B030D-6E8A-4147-A177-3AD203B41FA5}">
                      <a16:colId xmlns:a16="http://schemas.microsoft.com/office/drawing/2014/main" val="660923843"/>
                    </a:ext>
                  </a:extLst>
                </a:gridCol>
                <a:gridCol w="899803">
                  <a:extLst>
                    <a:ext uri="{9D8B030D-6E8A-4147-A177-3AD203B41FA5}">
                      <a16:colId xmlns:a16="http://schemas.microsoft.com/office/drawing/2014/main" val="2947415448"/>
                    </a:ext>
                  </a:extLst>
                </a:gridCol>
              </a:tblGrid>
              <a:tr h="34193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F1-score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9975586"/>
                  </a:ext>
                </a:extLst>
              </a:tr>
              <a:tr h="310798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Uncracked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1955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220850"/>
                  </a:ext>
                </a:extLst>
              </a:tr>
              <a:tr h="310798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Cracked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2045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460016"/>
                  </a:ext>
                </a:extLst>
              </a:tr>
              <a:tr h="310798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4000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1330528"/>
                  </a:ext>
                </a:extLst>
              </a:tr>
              <a:tr h="297849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Macro avg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4000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0055736"/>
                  </a:ext>
                </a:extLst>
              </a:tr>
              <a:tr h="53094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Weighted avg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0.74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4000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6297112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B6E82D8F-8B9E-D48F-617F-01349329960D}"/>
              </a:ext>
            </a:extLst>
          </p:cNvPr>
          <p:cNvSpPr txBox="1"/>
          <p:nvPr/>
        </p:nvSpPr>
        <p:spPr>
          <a:xfrm>
            <a:off x="599329" y="2683195"/>
            <a:ext cx="1081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Before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395CB08-3134-2BA0-90DD-405EB4DCC281}"/>
              </a:ext>
            </a:extLst>
          </p:cNvPr>
          <p:cNvSpPr txBox="1"/>
          <p:nvPr/>
        </p:nvSpPr>
        <p:spPr>
          <a:xfrm>
            <a:off x="599329" y="4981385"/>
            <a:ext cx="1081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After</a:t>
            </a:r>
          </a:p>
        </p:txBody>
      </p:sp>
      <p:pic>
        <p:nvPicPr>
          <p:cNvPr id="37" name="Picture 4">
            <a:extLst>
              <a:ext uri="{FF2B5EF4-FFF2-40B4-BE49-F238E27FC236}">
                <a16:creationId xmlns:a16="http://schemas.microsoft.com/office/drawing/2014/main" id="{F2BCB739-6543-A6B4-E2E0-9FA96F944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858" y="3973418"/>
            <a:ext cx="2986052" cy="2356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F719BE-D45B-9653-B315-7EEBE32C1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43"/>
    </mc:Choice>
    <mc:Fallback xmlns="">
      <p:transition spd="slow" advTm="42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A6CEB-B8EC-5F69-1A37-7E9AFAA94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077539" cy="1450757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Normalization: Clustering Model </a:t>
            </a:r>
            <a:br>
              <a:rPr lang="en-US">
                <a:ea typeface="+mj-lt"/>
                <a:cs typeface="+mj-lt"/>
              </a:rPr>
            </a:br>
            <a:r>
              <a:rPr lang="zh-CN" altLang="en-US">
                <a:ea typeface="+mj-lt"/>
                <a:cs typeface="+mj-lt"/>
              </a:rPr>
              <a:t>                                 </a:t>
            </a:r>
            <a:r>
              <a:rPr lang="en-US">
                <a:ea typeface="+mj-lt"/>
                <a:cs typeface="+mj-lt"/>
              </a:rPr>
              <a:t>– Severity Evaluation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F471B77-D014-77BB-9C4C-5CA48B9F5BDD}"/>
              </a:ext>
            </a:extLst>
          </p:cNvPr>
          <p:cNvSpPr txBox="1">
            <a:spLocks/>
          </p:cNvSpPr>
          <p:nvPr/>
        </p:nvSpPr>
        <p:spPr>
          <a:xfrm>
            <a:off x="1097279" y="2042457"/>
            <a:ext cx="3401446" cy="325509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cs typeface="Calibri"/>
              </a:rPr>
              <a:t>Normalized two features:</a:t>
            </a:r>
          </a:p>
          <a:p>
            <a:r>
              <a:rPr lang="en-US" sz="2400" i="0">
                <a:effectLst/>
                <a:latin typeface="-apple-system"/>
                <a:cs typeface="Calibri"/>
              </a:rPr>
              <a:t>Number of Edge </a:t>
            </a:r>
            <a:r>
              <a:rPr lang="en-US" sz="2400">
                <a:latin typeface="-apple-system"/>
                <a:cs typeface="Calibri"/>
              </a:rPr>
              <a:t>P</a:t>
            </a:r>
            <a:r>
              <a:rPr lang="en-US" sz="2400" i="0">
                <a:effectLst/>
                <a:latin typeface="-apple-system"/>
                <a:cs typeface="Calibri"/>
              </a:rPr>
              <a:t>ixels,</a:t>
            </a:r>
          </a:p>
          <a:p>
            <a:r>
              <a:rPr lang="en-US" sz="2400">
                <a:latin typeface="-apple-system"/>
                <a:cs typeface="Calibri"/>
              </a:rPr>
              <a:t>Raw Model Score</a:t>
            </a:r>
            <a:endParaRPr lang="en-US" sz="2400" i="0">
              <a:effectLst/>
              <a:latin typeface="-apple-system"/>
            </a:endParaRPr>
          </a:p>
          <a:p>
            <a:endParaRPr lang="en-US" sz="2400" b="0" i="0">
              <a:effectLst/>
              <a:latin typeface="-apple-system"/>
            </a:endParaRPr>
          </a:p>
          <a:p>
            <a:endParaRPr lang="en-US" sz="2800">
              <a:cs typeface="Calibri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5812B99-3AFF-C6F4-28BA-ABA161E08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551331-0886-736C-C3AA-F559643EC7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8725" y="1784325"/>
            <a:ext cx="5686758" cy="4017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7A88565-A415-DFF4-495B-994BCCB832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37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70"/>
    </mc:Choice>
    <mc:Fallback xmlns="">
      <p:transition spd="slow" advTm="11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A6CEB-B8EC-5F69-1A37-7E9AFAA94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077539" cy="1450757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Methods &amp; Results: Clustering Model </a:t>
            </a:r>
            <a:br>
              <a:rPr lang="en-US">
                <a:ea typeface="+mj-lt"/>
                <a:cs typeface="+mj-lt"/>
              </a:rPr>
            </a:br>
            <a:r>
              <a:rPr lang="zh-CN" altLang="en-US">
                <a:ea typeface="+mj-lt"/>
                <a:cs typeface="+mj-lt"/>
              </a:rPr>
              <a:t>                                 </a:t>
            </a:r>
            <a:r>
              <a:rPr lang="en-US">
                <a:ea typeface="+mj-lt"/>
                <a:cs typeface="+mj-lt"/>
              </a:rPr>
              <a:t>– Severity Evaluation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F471B77-D014-77BB-9C4C-5CA48B9F5BDD}"/>
              </a:ext>
            </a:extLst>
          </p:cNvPr>
          <p:cNvSpPr txBox="1">
            <a:spLocks/>
          </p:cNvSpPr>
          <p:nvPr/>
        </p:nvSpPr>
        <p:spPr>
          <a:xfrm>
            <a:off x="532601" y="1851071"/>
            <a:ext cx="5563400" cy="3993043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cs typeface="Calibri"/>
              </a:rPr>
              <a:t>GMM: </a:t>
            </a:r>
            <a:r>
              <a:rPr lang="en-US" sz="2400">
                <a:cs typeface="Calibri"/>
              </a:rPr>
              <a:t>the first choice to obtain soft-clustering results.</a:t>
            </a:r>
          </a:p>
          <a:p>
            <a:r>
              <a:rPr lang="en-US" sz="2400" b="1">
                <a:cs typeface="Calibri"/>
              </a:rPr>
              <a:t>Input: </a:t>
            </a:r>
            <a:r>
              <a:rPr lang="en-US" sz="2400">
                <a:cs typeface="Calibri"/>
              </a:rPr>
              <a:t>Sigmoid output from NN.</a:t>
            </a:r>
          </a:p>
          <a:p>
            <a:r>
              <a:rPr lang="en-US" sz="2400" b="1">
                <a:cs typeface="Calibri"/>
              </a:rPr>
              <a:t>Clusters: </a:t>
            </a:r>
            <a:r>
              <a:rPr lang="en-US" sz="2400">
                <a:cs typeface="Calibri"/>
              </a:rPr>
              <a:t>4</a:t>
            </a:r>
          </a:p>
          <a:p>
            <a:r>
              <a:rPr lang="en-US" sz="2400" b="1">
                <a:cs typeface="Calibri"/>
              </a:rPr>
              <a:t>Results: </a:t>
            </a:r>
            <a:r>
              <a:rPr lang="en-US" sz="2400">
                <a:cs typeface="Calibri"/>
              </a:rPr>
              <a:t>Further points -&gt; cracks are more severe and obvious.</a:t>
            </a:r>
          </a:p>
          <a:p>
            <a:r>
              <a:rPr lang="en-US" sz="2400" b="1" i="0">
                <a:effectLst/>
                <a:latin typeface="-apple-system"/>
              </a:rPr>
              <a:t>Silhouette Score: </a:t>
            </a:r>
            <a:r>
              <a:rPr lang="en-US" sz="2400" b="0" i="0">
                <a:effectLst/>
                <a:latin typeface="-apple-system"/>
              </a:rPr>
              <a:t>0.6211911931086308</a:t>
            </a:r>
          </a:p>
          <a:p>
            <a:r>
              <a:rPr lang="en-US" sz="2400" b="1" i="0">
                <a:effectLst/>
                <a:latin typeface="-apple-system"/>
              </a:rPr>
              <a:t>Davies-Bouldin Score: </a:t>
            </a:r>
            <a:r>
              <a:rPr lang="en-US" sz="2400" b="0" i="0">
                <a:effectLst/>
                <a:latin typeface="-apple-system"/>
              </a:rPr>
              <a:t>2.396175298056523</a:t>
            </a:r>
          </a:p>
          <a:p>
            <a:endParaRPr lang="en-US" sz="2400" b="0" i="0">
              <a:effectLst/>
              <a:latin typeface="-apple-system"/>
            </a:endParaRPr>
          </a:p>
          <a:p>
            <a:endParaRPr lang="en-US" sz="2800">
              <a:cs typeface="Calibri"/>
            </a:endParaRPr>
          </a:p>
        </p:txBody>
      </p:sp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25149F81-7053-981E-F393-6C953EF758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95037"/>
            <a:ext cx="5867031" cy="4049078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5812B99-3AFF-C6F4-28BA-ABA161E08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/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425F3B46-94A9-826E-9508-95FA5EAE17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21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906"/>
    </mc:Choice>
    <mc:Fallback xmlns="">
      <p:transition spd="slow" advTm="47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B347FAE7-076A-FD5D-7F28-ED02C57076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096" y="1864951"/>
            <a:ext cx="6064569" cy="41854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2A6CEB-B8EC-5F69-1A37-7E9AFAA94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Methods &amp; Results: Clustering Model </a:t>
            </a:r>
            <a:br>
              <a:rPr lang="en-US">
                <a:ea typeface="+mj-lt"/>
                <a:cs typeface="+mj-lt"/>
              </a:rPr>
            </a:br>
            <a:r>
              <a:rPr lang="en-US">
                <a:ea typeface="+mj-lt"/>
                <a:cs typeface="+mj-lt"/>
              </a:rPr>
              <a:t>                                 – Severity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777F-42A0-1800-34CD-AA3530F16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230" y="1864951"/>
            <a:ext cx="5368954" cy="4312998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2400" b="1">
                <a:cs typeface="Calibri"/>
              </a:rPr>
              <a:t>DBSCAN:</a:t>
            </a:r>
            <a:r>
              <a:rPr lang="en-US" sz="2400">
                <a:cs typeface="Calibri"/>
              </a:rPr>
              <a:t> </a:t>
            </a:r>
            <a:r>
              <a:rPr lang="en-US" sz="2400">
                <a:ea typeface="+mn-lt"/>
                <a:cs typeface="+mn-lt"/>
              </a:rPr>
              <a:t>Handle clusters of multiple sizes and structures and is not powerfully influenced by noise or outliers.</a:t>
            </a:r>
          </a:p>
          <a:p>
            <a:r>
              <a:rPr lang="en-US" sz="2400" b="1">
                <a:ea typeface="+mn-lt"/>
                <a:cs typeface="+mn-lt"/>
              </a:rPr>
              <a:t>Input: </a:t>
            </a:r>
            <a:r>
              <a:rPr lang="en-US" sz="2400">
                <a:ea typeface="+mn-lt"/>
                <a:cs typeface="+mn-lt"/>
              </a:rPr>
              <a:t>Sigmoid output from NN.</a:t>
            </a:r>
          </a:p>
          <a:p>
            <a:r>
              <a:rPr lang="en-US" sz="2400" b="1">
                <a:cs typeface="Calibri"/>
              </a:rPr>
              <a:t>Clusters: </a:t>
            </a:r>
            <a:r>
              <a:rPr lang="en-US" sz="2400">
                <a:cs typeface="Calibri"/>
              </a:rPr>
              <a:t>4</a:t>
            </a:r>
            <a:endParaRPr lang="en-US" sz="2400">
              <a:ea typeface="+mn-lt"/>
              <a:cs typeface="+mn-lt"/>
            </a:endParaRPr>
          </a:p>
          <a:p>
            <a:r>
              <a:rPr lang="en-US" sz="2400" b="1">
                <a:cs typeface="Calibri"/>
              </a:rPr>
              <a:t>Parameters:</a:t>
            </a:r>
            <a:r>
              <a:rPr lang="en-US" sz="2400">
                <a:cs typeface="Calibri"/>
              </a:rPr>
              <a:t> epsilon=0.04, </a:t>
            </a:r>
            <a:r>
              <a:rPr lang="en-US" sz="2400" err="1">
                <a:cs typeface="Calibri"/>
              </a:rPr>
              <a:t>minPoints</a:t>
            </a:r>
            <a:r>
              <a:rPr lang="en-US" sz="2400">
                <a:cs typeface="Calibri"/>
              </a:rPr>
              <a:t>=10.</a:t>
            </a:r>
          </a:p>
          <a:p>
            <a:r>
              <a:rPr lang="en-US" sz="2400" b="1" i="0">
                <a:effectLst/>
                <a:latin typeface="-apple-system"/>
              </a:rPr>
              <a:t>Silhouette Score: </a:t>
            </a:r>
            <a:r>
              <a:rPr lang="en-US" sz="2400" i="0">
                <a:effectLst/>
                <a:latin typeface="-apple-system"/>
              </a:rPr>
              <a:t>0.625597181831163</a:t>
            </a:r>
          </a:p>
          <a:p>
            <a:r>
              <a:rPr lang="en-US" sz="2400" b="1" i="0">
                <a:effectLst/>
                <a:latin typeface="-apple-system"/>
              </a:rPr>
              <a:t>Davies-Bouldin Score: </a:t>
            </a:r>
            <a:r>
              <a:rPr lang="en-US" sz="2400" b="0" i="0">
                <a:effectLst/>
                <a:latin typeface="-apple-system"/>
              </a:rPr>
              <a:t>1.4289649052609</a:t>
            </a:r>
          </a:p>
          <a:p>
            <a:endParaRPr lang="en-US" sz="2400" b="0" i="0">
              <a:effectLst/>
              <a:latin typeface="-apple-system"/>
            </a:endParaRPr>
          </a:p>
          <a:p>
            <a:endParaRPr lang="en-US" sz="2400">
              <a:cs typeface="Calibri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5D716-06BC-23D8-B4DC-8C60AA9E3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/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F22DBA71-723E-9429-0C4C-A4A5F331BF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646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672"/>
    </mc:Choice>
    <mc:Fallback xmlns="">
      <p:transition spd="slow" advTm="426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601B5-AF78-A73F-E691-DCD3CF26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0203" y="1658203"/>
            <a:ext cx="6111594" cy="1450757"/>
          </a:xfrm>
        </p:spPr>
        <p:txBody>
          <a:bodyPr/>
          <a:lstStyle/>
          <a:p>
            <a:r>
              <a:rPr lang="en-US"/>
              <a:t>Thank you for listening!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4763DF-E17C-0C3A-F3E0-D2D2A14BE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/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747B3B5F-82F7-0834-62B7-44D2D27465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18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75"/>
    </mc:Choice>
    <mc:Fallback>
      <p:transition spd="slow" advTm="3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CA010-D472-8044-51B9-BC475A20E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Introduction and 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EC3CF-5CCB-B884-283D-95C6215B6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6454987" cy="4023360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>
                <a:cs typeface="Calibri"/>
              </a:rPr>
              <a:t>Surface cracks are superficial line-shaped damages in structures left unattended can cause greatly structural damage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However, manual inspection conducted by humans </a:t>
            </a:r>
            <a:r>
              <a:rPr lang="en">
                <a:ea typeface="+mn-lt"/>
                <a:cs typeface="+mn-lt"/>
              </a:rPr>
              <a:t>can be both time consuming and labor-intensive</a:t>
            </a:r>
          </a:p>
          <a:p>
            <a:endParaRPr lang="en">
              <a:cs typeface="Calibri"/>
            </a:endParaRPr>
          </a:p>
          <a:p>
            <a:r>
              <a:rPr lang="en">
                <a:cs typeface="Calibri"/>
              </a:rPr>
              <a:t>Therefore our project aims to develop a machine learning model that is able to detect surface cracks and evaluate their severity to improve crack inspection methods</a:t>
            </a:r>
          </a:p>
        </p:txBody>
      </p:sp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C5843B87-0FDE-D81B-3048-0CE1EA6F7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6805" y="2205276"/>
            <a:ext cx="3695403" cy="245606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2DD7C5B-C0F7-44E9-C880-E0CF833B4D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8F3D7-23A9-CAFA-578F-376D82E04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64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621"/>
    </mc:Choice>
    <mc:Fallback xmlns="">
      <p:transition spd="slow" advTm="37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136E4-FC9E-4F56-357A-450983AC5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Crack Detection and </a:t>
            </a:r>
            <a:br>
              <a:rPr lang="en-US"/>
            </a:br>
            <a:r>
              <a:rPr lang="en-US"/>
              <a:t>                      Severity Evaluation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2465C-3ED7-FB3F-4F04-88E8D18B5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u="sng">
                <a:effectLst/>
                <a:latin typeface="Times" pitchFamily="2" charset="0"/>
                <a:ea typeface="Times" pitchFamily="2" charset="0"/>
                <a:cs typeface="Times" pitchFamily="2" charset="0"/>
              </a:rPr>
              <a:t>Step 1 - Visualize dataset and data information for pre-processing</a:t>
            </a:r>
            <a:endParaRPr lang="en-US" sz="1800" b="1" u="sng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u="sng">
                <a:effectLst/>
                <a:latin typeface="Times" pitchFamily="2" charset="0"/>
                <a:ea typeface="Times" pitchFamily="2" charset="0"/>
                <a:cs typeface="Times" pitchFamily="2" charset="0"/>
              </a:rPr>
              <a:t>Step 2 - </a:t>
            </a:r>
            <a:r>
              <a:rPr lang="en-US" sz="1800" b="1" u="sng">
                <a:latin typeface="Times" pitchFamily="2" charset="0"/>
              </a:rPr>
              <a:t>Data pre-processing</a:t>
            </a:r>
          </a:p>
          <a:p>
            <a:pPr marL="909828" marR="0" lvl="3" indent="-342900" algn="just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>
                <a:latin typeface="Times" pitchFamily="2" charset="0"/>
              </a:rPr>
              <a:t>Scale down image size</a:t>
            </a:r>
          </a:p>
          <a:p>
            <a:pPr marL="909828" marR="0" lvl="3" indent="-342900" algn="just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>
                <a:latin typeface="Times" pitchFamily="2" charset="0"/>
              </a:rPr>
              <a:t>Apply edge detection</a:t>
            </a:r>
          </a:p>
          <a:p>
            <a:pPr marL="909828" marR="0" lvl="3" indent="-342900" algn="just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>
                <a:latin typeface="Times" pitchFamily="2" charset="0"/>
              </a:rPr>
              <a:t>Balance the numbers of data (crack images and non-crack images)</a:t>
            </a:r>
          </a:p>
          <a:p>
            <a:pPr marL="909828" marR="0" lvl="3" indent="-342900" algn="just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>
                <a:latin typeface="Times" pitchFamily="2" charset="0"/>
              </a:rPr>
              <a:t>Apply PCA to extract new features (not work well on our model, then it was deleted)</a:t>
            </a:r>
          </a:p>
          <a:p>
            <a:pPr marL="909828" marR="0" lvl="3" indent="-342900" algn="just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>
                <a:latin typeface="Times" pitchFamily="2" charset="0"/>
              </a:rPr>
              <a:t>Split data into training set and validation set for training preparation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u="sng">
                <a:effectLst/>
                <a:latin typeface="Times" pitchFamily="2" charset="0"/>
                <a:ea typeface="Times" pitchFamily="2" charset="0"/>
                <a:cs typeface="Times" pitchFamily="2" charset="0"/>
              </a:rPr>
              <a:t>Step 3 - </a:t>
            </a:r>
            <a:r>
              <a:rPr lang="en-US" sz="1800" b="1" u="sng">
                <a:latin typeface="Times" pitchFamily="2" charset="0"/>
              </a:rPr>
              <a:t>Model set up for supervised learning</a:t>
            </a:r>
          </a:p>
          <a:p>
            <a:pPr marL="909828" marR="0" lvl="3" indent="-3429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 err="1">
                <a:latin typeface="Times" pitchFamily="2" charset="0"/>
              </a:rPr>
              <a:t>PyTorch’s</a:t>
            </a:r>
            <a:r>
              <a:rPr lang="en-US" sz="1800">
                <a:latin typeface="Times" pitchFamily="2" charset="0"/>
              </a:rPr>
              <a:t> neural net module</a:t>
            </a:r>
          </a:p>
          <a:p>
            <a:pPr marL="909828" marR="0" lvl="3" indent="-3429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>
                <a:latin typeface="Times" pitchFamily="2" charset="0"/>
              </a:rPr>
              <a:t>Classification model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u="sng">
                <a:effectLst/>
                <a:latin typeface="Times" pitchFamily="2" charset="0"/>
                <a:ea typeface="Times" pitchFamily="2" charset="0"/>
                <a:cs typeface="Times" pitchFamily="2" charset="0"/>
              </a:rPr>
              <a:t>Step 4 - </a:t>
            </a:r>
            <a:r>
              <a:rPr lang="en-US" sz="1800" b="1" u="sng">
                <a:latin typeface="Times" pitchFamily="2" charset="0"/>
              </a:rPr>
              <a:t>Model set up for unsupervised learning</a:t>
            </a:r>
          </a:p>
          <a:p>
            <a:pPr marL="909828" lvl="3" indent="-3429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>
                <a:latin typeface="Times" pitchFamily="2" charset="0"/>
              </a:rPr>
              <a:t>GMM</a:t>
            </a:r>
          </a:p>
          <a:p>
            <a:pPr marL="909828" lvl="3" indent="-3429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>
                <a:latin typeface="Times" pitchFamily="2" charset="0"/>
              </a:rPr>
              <a:t>DBSCAN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u="sng">
                <a:effectLst/>
                <a:latin typeface="Times" pitchFamily="2" charset="0"/>
                <a:ea typeface="Times" pitchFamily="2" charset="0"/>
                <a:cs typeface="Times" pitchFamily="2" charset="0"/>
              </a:rPr>
              <a:t>Step 5 - Results and analysis for both </a:t>
            </a:r>
            <a:r>
              <a:rPr lang="en-US" sz="1800" b="1" u="sng">
                <a:latin typeface="Times" pitchFamily="2" charset="0"/>
              </a:rPr>
              <a:t>models</a:t>
            </a: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DCD98708-56C5-C667-9174-EC67FD3D2B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1F1161-475E-F836-7B19-32127E01F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54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409"/>
    </mc:Choice>
    <mc:Fallback xmlns="">
      <p:transition spd="slow" advTm="23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24AB3-5AE8-D699-AF98-3E9BEE93C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Methods: Data Collection and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FE4D7-85E9-6BB9-A466-8EA7707BD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algn="just"/>
            <a:r>
              <a:rPr lang="en-US" b="1">
                <a:ea typeface="+mn-lt"/>
                <a:cs typeface="+mn-lt"/>
              </a:rPr>
              <a:t>Dataset source: </a:t>
            </a:r>
            <a:r>
              <a:rPr lang="en-US">
                <a:ea typeface="+mn-lt"/>
                <a:cs typeface="+mn-lt"/>
              </a:rPr>
              <a:t>"</a:t>
            </a:r>
            <a:r>
              <a:rPr lang="en">
                <a:ea typeface="+mn-lt"/>
                <a:cs typeface="+mn-lt"/>
              </a:rPr>
              <a:t>Structural Defects Network 2018</a:t>
            </a:r>
            <a:r>
              <a:rPr lang="en-US">
                <a:ea typeface="+mn-lt"/>
                <a:cs typeface="+mn-lt"/>
              </a:rPr>
              <a:t>" (SDNET2018) from Kaggle.</a:t>
            </a:r>
            <a:endParaRPr lang="en-US"/>
          </a:p>
          <a:p>
            <a:pPr algn="just"/>
            <a:r>
              <a:rPr lang="en-US">
                <a:ea typeface="+mn-lt"/>
                <a:cs typeface="+mn-lt"/>
                <a:hlinkClick r:id="rId5"/>
              </a:rPr>
              <a:t>https://www.kaggle.com/datasets/aniruddhsharma/structural-defects-network-concrete-crack-images</a:t>
            </a:r>
            <a:endParaRPr lang="en-US">
              <a:ea typeface="+mn-lt"/>
              <a:cs typeface="+mn-lt"/>
            </a:endParaRPr>
          </a:p>
          <a:p>
            <a:pPr algn="just"/>
            <a:r>
              <a:rPr lang="en-US" b="1">
                <a:ea typeface="+mn-lt"/>
                <a:cs typeface="+mn-lt"/>
              </a:rPr>
              <a:t>Description: </a:t>
            </a:r>
            <a:endParaRPr lang="en-US">
              <a:ea typeface="+mn-lt"/>
              <a:cs typeface="+mn-lt"/>
            </a:endParaRPr>
          </a:p>
          <a:p>
            <a:pPr marL="383540" lvl="1" algn="just">
              <a:buFont typeface="Wingdings,Sans-Serif" panose="020F0502020204030204" pitchFamily="34" charset="0"/>
              <a:buChar char="§"/>
            </a:pPr>
            <a:r>
              <a:rPr lang="en-US" b="1">
                <a:ea typeface="+mn-lt"/>
                <a:cs typeface="+mn-lt"/>
              </a:rPr>
              <a:t>Context: </a:t>
            </a:r>
            <a:r>
              <a:rPr lang="en-US">
                <a:ea typeface="+mn-lt"/>
                <a:cs typeface="+mn-lt"/>
              </a:rPr>
              <a:t>56,000 images of cracked and non-cracked decks, walls, and pavements. (Each image with a Ground Truth label for "Cracked" and "Non-cracked").</a:t>
            </a:r>
          </a:p>
          <a:p>
            <a:pPr marL="383540" lvl="1" algn="just">
              <a:buFont typeface="Wingdings,Sans-Serif" panose="020F0502020204030204" pitchFamily="34" charset="0"/>
              <a:buChar char="§"/>
            </a:pPr>
            <a:r>
              <a:rPr lang="en-US" b="1">
                <a:ea typeface="+mn-lt"/>
                <a:cs typeface="+mn-lt"/>
              </a:rPr>
              <a:t>Visualization: </a:t>
            </a:r>
            <a:r>
              <a:rPr lang="en-US">
                <a:ea typeface="+mn-lt"/>
                <a:cs typeface="+mn-lt"/>
              </a:rPr>
              <a:t> non-cracked images # </a:t>
            </a:r>
            <a:r>
              <a:rPr lang="en-US" b="1">
                <a:solidFill>
                  <a:srgbClr val="FF0000"/>
                </a:solidFill>
                <a:ea typeface="+mn-lt"/>
                <a:cs typeface="+mn-lt"/>
              </a:rPr>
              <a:t>&gt;&gt;</a:t>
            </a:r>
            <a:r>
              <a:rPr lang="en-US">
                <a:ea typeface="+mn-lt"/>
                <a:cs typeface="+mn-lt"/>
              </a:rPr>
              <a:t>  cracked images #.</a:t>
            </a:r>
          </a:p>
          <a:p>
            <a:pPr marL="383540" lvl="1" algn="just">
              <a:buFont typeface="Wingdings,Sans-Serif" panose="020F0502020204030204" pitchFamily="34" charset="0"/>
              <a:buChar char="§"/>
            </a:pPr>
            <a:endParaRPr lang="en-US">
              <a:ea typeface="+mn-lt"/>
              <a:cs typeface="+mn-lt"/>
            </a:endParaRPr>
          </a:p>
          <a:p>
            <a:pPr algn="just">
              <a:buFont typeface="Wingdings,Sans-Serif" panose="020F0502020204030204" pitchFamily="34" charset="0"/>
              <a:buChar char="§"/>
            </a:pPr>
            <a:endParaRPr lang="en-US">
              <a:ea typeface="+mn-lt"/>
              <a:cs typeface="+mn-lt"/>
            </a:endParaRPr>
          </a:p>
          <a:p>
            <a:pPr algn="just"/>
            <a:endParaRPr lang="en-US">
              <a:ea typeface="+mn-lt"/>
              <a:cs typeface="+mn-lt"/>
            </a:endParaRPr>
          </a:p>
          <a:p>
            <a:pPr algn="just"/>
            <a:endParaRPr lang="en-US">
              <a:cs typeface="Calibri"/>
            </a:endParaRPr>
          </a:p>
        </p:txBody>
      </p:sp>
      <p:pic>
        <p:nvPicPr>
          <p:cNvPr id="4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8051BF68-8D03-B7D7-DB7C-B75FDE9C6E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3051" y="4171771"/>
            <a:ext cx="6107349" cy="2130588"/>
          </a:xfrm>
          <a:prstGeom prst="rect">
            <a:avLst/>
          </a:prstGeom>
        </p:spPr>
      </p:pic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DC6CB2BD-84C2-EC6D-9EA3-F556072862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13CF73-8473-BFCD-B99F-FC9625EC2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021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57"/>
    </mc:Choice>
    <mc:Fallback xmlns="">
      <p:transition spd="slow" advTm="32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E2ED6-8B7F-4A1E-7150-753CFE91C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Methods: Dataset balancing</a:t>
            </a:r>
          </a:p>
        </p:txBody>
      </p:sp>
      <p:pic>
        <p:nvPicPr>
          <p:cNvPr id="4" name="Picture 4" descr="Calendar&#10;&#10;Description automatically generated">
            <a:extLst>
              <a:ext uri="{FF2B5EF4-FFF2-40B4-BE49-F238E27FC236}">
                <a16:creationId xmlns:a16="http://schemas.microsoft.com/office/drawing/2014/main" id="{A9BAF108-B036-5565-ADAD-9F7318E06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797898" y="1857107"/>
            <a:ext cx="6927777" cy="3676479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2B8208F-4706-8913-58B2-8525DE847D3F}"/>
              </a:ext>
            </a:extLst>
          </p:cNvPr>
          <p:cNvSpPr txBox="1">
            <a:spLocks/>
          </p:cNvSpPr>
          <p:nvPr/>
        </p:nvSpPr>
        <p:spPr>
          <a:xfrm>
            <a:off x="1097280" y="1857107"/>
            <a:ext cx="2574878" cy="402336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b="1">
              <a:cs typeface="Calibri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41D2CC7-7326-3CB7-7F73-415E113404B6}"/>
              </a:ext>
            </a:extLst>
          </p:cNvPr>
          <p:cNvSpPr txBox="1">
            <a:spLocks/>
          </p:cNvSpPr>
          <p:nvPr/>
        </p:nvSpPr>
        <p:spPr>
          <a:xfrm>
            <a:off x="778833" y="1857106"/>
            <a:ext cx="3887091" cy="402336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>
                <a:cs typeface="Calibri" panose="020F0502020204030204"/>
              </a:rPr>
              <a:t>The following noises were added to crack images (Figure (A)). </a:t>
            </a:r>
            <a:endParaRPr lang="en-US">
              <a:ea typeface="+mn-lt"/>
              <a:cs typeface="+mn-lt"/>
            </a:endParaRPr>
          </a:p>
          <a:p>
            <a:pPr marL="383540" lvl="1" algn="just">
              <a:buFont typeface="Wingdings" panose="020F0502020204030204" pitchFamily="34" charset="0"/>
              <a:buChar char="Ø"/>
            </a:pPr>
            <a:r>
              <a:rPr lang="en-US" sz="2000">
                <a:ea typeface="+mn-lt"/>
                <a:cs typeface="+mn-lt"/>
              </a:rPr>
              <a:t> 2 types of rotates (B-C).</a:t>
            </a:r>
            <a:endParaRPr lang="en-US"/>
          </a:p>
          <a:p>
            <a:pPr marL="383540" lvl="1" algn="just">
              <a:buFont typeface="Wingdings" panose="020F0502020204030204" pitchFamily="34" charset="0"/>
              <a:buChar char="Ø"/>
            </a:pPr>
            <a:r>
              <a:rPr lang="en-US" sz="2000">
                <a:ea typeface="+mn-lt"/>
                <a:cs typeface="+mn-lt"/>
              </a:rPr>
              <a:t> 3 types of flips (D-E).</a:t>
            </a:r>
          </a:p>
          <a:p>
            <a:pPr marL="0" indent="0" algn="just">
              <a:buNone/>
            </a:pPr>
            <a:r>
              <a:rPr lang="en-US">
                <a:ea typeface="+mn-lt"/>
                <a:cs typeface="+mn-lt"/>
              </a:rPr>
              <a:t>Other noises can also be added: </a:t>
            </a:r>
          </a:p>
          <a:p>
            <a:pPr marL="383540" lvl="1" algn="just">
              <a:buFont typeface="Wingdings" panose="020F0502020204030204" pitchFamily="34" charset="0"/>
              <a:buChar char="Ø"/>
            </a:pPr>
            <a:r>
              <a:rPr lang="en-US" sz="2000">
                <a:ea typeface="+mn-lt"/>
                <a:cs typeface="+mn-lt"/>
              </a:rPr>
              <a:t> Blurring (F).</a:t>
            </a:r>
          </a:p>
          <a:p>
            <a:pPr marL="383540" lvl="1" algn="just">
              <a:buFont typeface="Wingdings" panose="020F0502020204030204" pitchFamily="34" charset="0"/>
              <a:buChar char="Ø"/>
            </a:pPr>
            <a:r>
              <a:rPr lang="en-US" sz="2000">
                <a:ea typeface="+mn-lt"/>
                <a:cs typeface="+mn-lt"/>
              </a:rPr>
              <a:t> White-edge (G).</a:t>
            </a:r>
            <a:endParaRPr lang="en-US" sz="2000">
              <a:cs typeface="Calibri"/>
            </a:endParaRPr>
          </a:p>
          <a:p>
            <a:pPr marL="0" indent="0" algn="just">
              <a:buNone/>
            </a:pPr>
            <a:r>
              <a:rPr lang="en-US">
                <a:ea typeface="+mn-lt"/>
                <a:cs typeface="+mn-lt"/>
              </a:rPr>
              <a:t>Noise images were generated into dataset  without replacing original images:</a:t>
            </a:r>
            <a:endParaRPr lang="en-US"/>
          </a:p>
          <a:p>
            <a:pPr marL="0" indent="0" algn="just">
              <a:buNone/>
            </a:pPr>
            <a:endParaRPr lang="en-US">
              <a:ea typeface="+mn-lt"/>
              <a:cs typeface="+mn-lt"/>
            </a:endParaRPr>
          </a:p>
          <a:p>
            <a:pPr algn="just"/>
            <a:endParaRPr lang="en-US">
              <a:ea typeface="+mn-lt"/>
              <a:cs typeface="+mn-lt"/>
            </a:endParaRPr>
          </a:p>
          <a:p>
            <a:pPr algn="just"/>
            <a:endParaRPr lang="en-US">
              <a:ea typeface="+mn-lt"/>
              <a:cs typeface="+mn-lt"/>
            </a:endParaRP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CE896F86-EADD-E944-A301-AFB8A1B149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37570F-1E3F-B1B5-F9D6-D643E8ABE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83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613"/>
    </mc:Choice>
    <mc:Fallback xmlns="">
      <p:transition spd="slow" advTm="62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4AA26-E518-1F02-6DB8-2238920FD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Methods: Dataset balancing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912B7-FFA7-FA01-F011-E6B5138EC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algn="ctr"/>
            <a:r>
              <a:rPr lang="en-US" sz="2800" b="1">
                <a:ea typeface="+mn-lt"/>
                <a:cs typeface="+mn-lt"/>
              </a:rPr>
              <a:t>Crack image dataset increased by 5 times               Dataset balanced</a:t>
            </a:r>
            <a:endParaRPr lang="en-US" sz="2800">
              <a:cs typeface="Calibri"/>
            </a:endParaRPr>
          </a:p>
          <a:p>
            <a:endParaRPr lang="en-US" b="1">
              <a:cs typeface="Calibri"/>
            </a:endParaRPr>
          </a:p>
        </p:txBody>
      </p:sp>
      <p:pic>
        <p:nvPicPr>
          <p:cNvPr id="4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234AD1B3-9E01-3596-21F4-5F40FF84A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848" y="2398163"/>
            <a:ext cx="10209179" cy="369916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F5AD1146-9AC2-6A9A-E2F4-CDDC0D3E71F2}"/>
              </a:ext>
            </a:extLst>
          </p:cNvPr>
          <p:cNvSpPr/>
          <p:nvPr/>
        </p:nvSpPr>
        <p:spPr>
          <a:xfrm>
            <a:off x="7765914" y="1823936"/>
            <a:ext cx="502595" cy="486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49158D5-52EE-FE32-7BE3-B01A863788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11170-4FA5-6963-A04F-D9AA6E7EF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8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418"/>
    </mc:Choice>
    <mc:Fallback xmlns="">
      <p:transition spd="slow" advTm="27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36E4D-112E-FF80-18DF-EFA83D03A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Methods: PCA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B2C32F-3D41-1BBD-01AC-7253E3126147}"/>
              </a:ext>
            </a:extLst>
          </p:cNvPr>
          <p:cNvSpPr txBox="1">
            <a:spLocks/>
          </p:cNvSpPr>
          <p:nvPr/>
        </p:nvSpPr>
        <p:spPr>
          <a:xfrm>
            <a:off x="1097280" y="1845734"/>
            <a:ext cx="5736254" cy="4023360"/>
          </a:xfrm>
          <a:prstGeom prst="rect">
            <a:avLst/>
          </a:prstGeom>
        </p:spPr>
        <p:txBody>
          <a:bodyPr vert="horz" lIns="0" tIns="45720" rIns="0" bIns="45720" rtlCol="0" anchor="t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ea typeface="+mn-lt"/>
                <a:cs typeface="+mn-lt"/>
              </a:rPr>
              <a:t>Problem: </a:t>
            </a:r>
            <a:r>
              <a:rPr lang="en-US" sz="2800" dirty="0">
                <a:ea typeface="+mn-lt"/>
                <a:cs typeface="+mn-lt"/>
              </a:rPr>
              <a:t>Difficulty in classification due to huge number of features.</a:t>
            </a:r>
          </a:p>
          <a:p>
            <a:r>
              <a:rPr lang="en-US" sz="2800" b="1" dirty="0">
                <a:ea typeface="+mn-lt"/>
                <a:cs typeface="+mn-lt"/>
              </a:rPr>
              <a:t>Method: </a:t>
            </a:r>
            <a:r>
              <a:rPr lang="en-US" sz="2800" dirty="0">
                <a:ea typeface="+mn-lt"/>
                <a:cs typeface="+mn-lt"/>
              </a:rPr>
              <a:t>Principal Component Analysis (PCA).</a:t>
            </a:r>
            <a:endParaRPr lang="en-US" dirty="0">
              <a:cs typeface="Calibri" panose="020F0502020204030204"/>
            </a:endParaRPr>
          </a:p>
          <a:p>
            <a:r>
              <a:rPr lang="en-US" sz="2800" b="1" dirty="0">
                <a:ea typeface="+mn-lt"/>
                <a:cs typeface="+mn-lt"/>
              </a:rPr>
              <a:t>Feature reduction: </a:t>
            </a:r>
            <a:r>
              <a:rPr lang="en-US" sz="2800" dirty="0">
                <a:ea typeface="+mn-lt"/>
                <a:cs typeface="+mn-lt"/>
              </a:rPr>
              <a:t>Only first 2 components are kept.</a:t>
            </a:r>
          </a:p>
          <a:p>
            <a:r>
              <a:rPr lang="en-US" sz="2800" b="1" dirty="0">
                <a:ea typeface="+mn-lt"/>
                <a:cs typeface="+mn-lt"/>
              </a:rPr>
              <a:t>Total retained variance:</a:t>
            </a:r>
            <a:r>
              <a:rPr lang="en-US" sz="2800" dirty="0">
                <a:ea typeface="+mn-lt"/>
                <a:cs typeface="+mn-lt"/>
              </a:rPr>
              <a:t> 0.6919889 (0.63558196 and 0.056407 for each component).</a:t>
            </a:r>
          </a:p>
        </p:txBody>
      </p:sp>
      <p:pic>
        <p:nvPicPr>
          <p:cNvPr id="3" name="图片 3" descr="图表, 散点图&#10;&#10;已自动生成说明">
            <a:extLst>
              <a:ext uri="{FF2B5EF4-FFF2-40B4-BE49-F238E27FC236}">
                <a16:creationId xmlns:a16="http://schemas.microsoft.com/office/drawing/2014/main" id="{53BEA6F8-49B7-9124-C244-4721C5E3A2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6918" y="2235889"/>
            <a:ext cx="5057422" cy="34868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DB5AA0-243C-CF48-ECFB-60A752480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/>
          </a:p>
        </p:txBody>
      </p:sp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01B1EDF6-D67D-B515-A698-0137E09AB5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591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96"/>
    </mc:Choice>
    <mc:Fallback>
      <p:transition spd="slow" advTm="35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36E4D-112E-FF80-18DF-EFA83D03A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宋体"/>
                <a:cs typeface="Calibri Light"/>
              </a:rPr>
              <a:t>Methods: Edge detection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B2C32F-3D41-1BBD-01AC-7253E3126147}"/>
              </a:ext>
            </a:extLst>
          </p:cNvPr>
          <p:cNvSpPr txBox="1">
            <a:spLocks/>
          </p:cNvSpPr>
          <p:nvPr/>
        </p:nvSpPr>
        <p:spPr>
          <a:xfrm>
            <a:off x="1097280" y="2419652"/>
            <a:ext cx="5736254" cy="2391834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>
                <a:ea typeface="+mn-lt"/>
                <a:cs typeface="+mn-lt"/>
              </a:rPr>
              <a:t>Problem: </a:t>
            </a:r>
            <a:r>
              <a:rPr lang="en-US" sz="2800">
                <a:ea typeface="+mn-lt"/>
                <a:cs typeface="+mn-lt"/>
              </a:rPr>
              <a:t>Difficulty in recognizing cracks correctly.</a:t>
            </a:r>
            <a:endParaRPr lang="en-US" sz="2800" b="1">
              <a:ea typeface="+mn-lt"/>
              <a:cs typeface="+mn-lt"/>
            </a:endParaRPr>
          </a:p>
          <a:p>
            <a:r>
              <a:rPr lang="en-US" sz="2800" b="1">
                <a:ea typeface="+mn-lt"/>
                <a:cs typeface="+mn-lt"/>
              </a:rPr>
              <a:t>Method: </a:t>
            </a:r>
            <a:r>
              <a:rPr lang="en-US" sz="2800">
                <a:ea typeface="+mn-lt"/>
                <a:cs typeface="+mn-lt"/>
              </a:rPr>
              <a:t>Edge detection using Canny filter.</a:t>
            </a:r>
          </a:p>
          <a:p>
            <a:r>
              <a:rPr lang="en-US" sz="2800" b="1">
                <a:ea typeface="+mn-lt"/>
                <a:cs typeface="+mn-lt"/>
              </a:rPr>
              <a:t>Results:</a:t>
            </a:r>
            <a:r>
              <a:rPr lang="en-US" sz="2800">
                <a:ea typeface="+mn-lt"/>
                <a:cs typeface="+mn-lt"/>
              </a:rPr>
              <a:t> Backgrounds are all black, cracks are marked white.</a:t>
            </a:r>
          </a:p>
          <a:p>
            <a:endParaRPr lang="en-US">
              <a:cs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E9FE2-A0CE-4C40-B4D3-A619CA3E68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6458" y="152215"/>
            <a:ext cx="4079966" cy="607788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463D6A-C030-68EC-88E0-5D3891593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/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348028D1-7933-B803-7391-6CB345C44D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4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33"/>
    </mc:Choice>
    <mc:Fallback>
      <p:transition spd="slow" advTm="31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F1FAE-9465-66AE-FF71-618AB723A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211" y="415352"/>
            <a:ext cx="10512357" cy="769821"/>
          </a:xfrm>
        </p:spPr>
        <p:txBody>
          <a:bodyPr/>
          <a:lstStyle/>
          <a:p>
            <a:r>
              <a:rPr lang="en-US">
                <a:cs typeface="Calibri Light"/>
              </a:rPr>
              <a:t>Methods: Classification Model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D06B3-F1F9-7E49-BE57-A4C000577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2589008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2500" dirty="0" err="1">
                <a:ea typeface="+mn-lt"/>
                <a:cs typeface="+mn-lt"/>
              </a:rPr>
              <a:t>Pytorch</a:t>
            </a:r>
            <a:r>
              <a:rPr lang="en-US" sz="2500" dirty="0">
                <a:ea typeface="+mn-lt"/>
                <a:cs typeface="+mn-lt"/>
              </a:rPr>
              <a:t> neural net as a classifier using a simple chain of 6 linear layers with Leaky </a:t>
            </a:r>
            <a:r>
              <a:rPr lang="en-US" sz="2500" dirty="0" err="1">
                <a:ea typeface="+mn-lt"/>
                <a:cs typeface="+mn-lt"/>
              </a:rPr>
              <a:t>ReLU</a:t>
            </a:r>
            <a:r>
              <a:rPr lang="en-US" sz="2500" dirty="0">
                <a:ea typeface="+mn-lt"/>
                <a:cs typeface="+mn-lt"/>
              </a:rPr>
              <a:t> activation functions (alpha = 0.01) and a sigmoid output.</a:t>
            </a:r>
          </a:p>
          <a:p>
            <a:r>
              <a:rPr lang="en-US" sz="2500" dirty="0">
                <a:ea typeface="+mn-lt"/>
                <a:cs typeface="+mn-lt"/>
              </a:rPr>
              <a:t>The architecture was modified after we changed from using PCA to edge detection, such that our input dimension was now a flattened 64 * 64</a:t>
            </a:r>
          </a:p>
          <a:p>
            <a:pPr marL="0" indent="0">
              <a:buNone/>
            </a:pPr>
            <a:r>
              <a:rPr lang="en-US" sz="2500" dirty="0">
                <a:ea typeface="+mn-lt"/>
                <a:cs typeface="+mn-lt"/>
              </a:rPr>
              <a:t>Trained for 5 epochs with learning rate of 0.0001 with Adam optimizer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E9C7B6E-7AD0-665D-B79A-31E947B98B30}"/>
              </a:ext>
            </a:extLst>
          </p:cNvPr>
          <p:cNvSpPr txBox="1">
            <a:spLocks/>
          </p:cNvSpPr>
          <p:nvPr/>
        </p:nvSpPr>
        <p:spPr>
          <a:xfrm>
            <a:off x="860335" y="1021709"/>
            <a:ext cx="10293485" cy="7698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>
                <a:ea typeface="+mj-lt"/>
                <a:cs typeface="+mj-lt"/>
              </a:rPr>
              <a:t>–</a:t>
            </a:r>
            <a:r>
              <a:rPr lang="en-US">
                <a:cs typeface="Calibri Light"/>
              </a:rPr>
              <a:t> Crack detection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9D5CF-1055-BFEF-888F-D8A7074AD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/>
          </a:p>
        </p:txBody>
      </p:sp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3D9D61FF-CF8D-45C1-5B6B-42A63D4D85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4323574-BAD3-E9C9-0535-322485E3E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070" y="4848225"/>
            <a:ext cx="9810750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1879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61"/>
    </mc:Choice>
    <mc:Fallback>
      <p:transition spd="slow" advTm="57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02b8adb-0b0d-4aa8-82ef-a2d0a689f3ed">
      <Terms xmlns="http://schemas.microsoft.com/office/infopath/2007/PartnerControls"/>
    </lcf76f155ced4ddcb4097134ff3c332f>
    <TaxCatchAll xmlns="ca27f809-5da9-45ac-96fa-bfba78109cc0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DA3FD64F8D0E4482138D9FDCFD02A3" ma:contentTypeVersion="10" ma:contentTypeDescription="Create a new document." ma:contentTypeScope="" ma:versionID="0fc35d80db2af6d6486a54a5347154a1">
  <xsd:schema xmlns:xsd="http://www.w3.org/2001/XMLSchema" xmlns:xs="http://www.w3.org/2001/XMLSchema" xmlns:p="http://schemas.microsoft.com/office/2006/metadata/properties" xmlns:ns2="e02b8adb-0b0d-4aa8-82ef-a2d0a689f3ed" xmlns:ns3="ca27f809-5da9-45ac-96fa-bfba78109cc0" targetNamespace="http://schemas.microsoft.com/office/2006/metadata/properties" ma:root="true" ma:fieldsID="e6e31d2302ec45171127670c9fa67db5" ns2:_="" ns3:_="">
    <xsd:import namespace="e02b8adb-0b0d-4aa8-82ef-a2d0a689f3ed"/>
    <xsd:import namespace="ca27f809-5da9-45ac-96fa-bfba78109c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2b8adb-0b0d-4aa8-82ef-a2d0a689f3e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ec2506c3-735d-4e70-aa79-204d06275b9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27f809-5da9-45ac-96fa-bfba78109cc0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ec62809f-394f-428c-b824-b591c71ed5d8}" ma:internalName="TaxCatchAll" ma:showField="CatchAllData" ma:web="ca27f809-5da9-45ac-96fa-bfba78109cc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4EBF1D-CB94-4A9A-AF7D-18DFBDA537EA}">
  <ds:schemaRefs>
    <ds:schemaRef ds:uri="ca27f809-5da9-45ac-96fa-bfba78109cc0"/>
    <ds:schemaRef ds:uri="e02b8adb-0b0d-4aa8-82ef-a2d0a689f3e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83B0ACD-DBCD-4210-9A5B-342627C7B8B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7B55B-C6B4-4D47-B9FB-C6069944F437}">
  <ds:schemaRefs>
    <ds:schemaRef ds:uri="ca27f809-5da9-45ac-96fa-bfba78109cc0"/>
    <ds:schemaRef ds:uri="e02b8adb-0b0d-4aa8-82ef-a2d0a689f3e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735</Words>
  <Application>Microsoft Office PowerPoint</Application>
  <PresentationFormat>Widescreen</PresentationFormat>
  <Paragraphs>156</Paragraphs>
  <Slides>14</Slides>
  <Notes>4</Notes>
  <HiddenSlides>0</HiddenSlides>
  <MMClips>14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-apple-system</vt:lpstr>
      <vt:lpstr>Arial</vt:lpstr>
      <vt:lpstr>Calibri</vt:lpstr>
      <vt:lpstr>Calibri Light</vt:lpstr>
      <vt:lpstr>Times</vt:lpstr>
      <vt:lpstr>Wingdings</vt:lpstr>
      <vt:lpstr>Wingdings,Sans-Serif</vt:lpstr>
      <vt:lpstr>Retrospect</vt:lpstr>
      <vt:lpstr>Infrastructure Surface Crack Detection</vt:lpstr>
      <vt:lpstr>Introduction and Problem Definition</vt:lpstr>
      <vt:lpstr>Crack Detection and                        Severity Evaluation Workflow</vt:lpstr>
      <vt:lpstr>Methods: Data Collection and visualization</vt:lpstr>
      <vt:lpstr>Methods: Dataset balancing</vt:lpstr>
      <vt:lpstr>Methods: Dataset balancing</vt:lpstr>
      <vt:lpstr>Methods: PCA</vt:lpstr>
      <vt:lpstr>Methods: Edge detection</vt:lpstr>
      <vt:lpstr>Methods: Classification Model </vt:lpstr>
      <vt:lpstr>Results: Classification Model</vt:lpstr>
      <vt:lpstr>Normalization: Clustering Model                                   – Severity Evaluation</vt:lpstr>
      <vt:lpstr>Methods &amp; Results: Clustering Model                                   – Severity Evaluation</vt:lpstr>
      <vt:lpstr>Methods &amp; Results: Clustering Model                                   – Severity Evaluation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Botao Li</dc:creator>
  <cp:lastModifiedBy>Bradley, Lawrence J</cp:lastModifiedBy>
  <cp:revision>5</cp:revision>
  <dcterms:created xsi:type="dcterms:W3CDTF">2022-12-04T23:31:50Z</dcterms:created>
  <dcterms:modified xsi:type="dcterms:W3CDTF">2022-12-07T08:58:36Z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0x01010077DA3FD64F8D0E4482138D9FDCFD02A3</vt:lpwstr>
  </property>
  <property fmtid="{D5CDD505-2E9C-101B-9397-08002B2CF9AE}" pid="3" name="MediaServiceImageTags">
    <vt:lpwstr/>
  </property>
</Properties>
</file>

<file path=docProps/thumbnail.jpeg>
</file>